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1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26.png" Type="http://schemas.openxmlformats.org/officeDocument/2006/relationships/image"/><Relationship Id="rId2" Target="../media/image27.sv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slideLayouts/slideLayout1.xml" Type="http://schemas.openxmlformats.org/officeDocument/2006/relationships/slideLayout"/><Relationship Id="rId10"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34.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slideLayouts/slideLayout1.xml" Type="http://schemas.openxmlformats.org/officeDocument/2006/relationships/slideLayout"/><Relationship Id="rId5"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png" Type="http://schemas.openxmlformats.org/officeDocument/2006/relationships/image"/><Relationship Id="rId2" Target="../media/image7.sv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slideLayouts/slideLayout1.xml" Type="http://schemas.openxmlformats.org/officeDocument/2006/relationships/slideLayout"/><Relationship Id="rId18"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22.png" Type="http://schemas.openxmlformats.org/officeDocument/2006/relationships/image"/><Relationship Id="rId2" Target="../media/image23.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slideLayouts/slideLayout1.xml" Type="http://schemas.openxmlformats.org/officeDocument/2006/relationships/slideLayout"/><Relationship Id="rId6"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4998383"/>
            <a:ext cx="12360359" cy="850786"/>
          </a:xfrm>
          <a:prstGeom prst="rect">
            <a:avLst/>
          </a:prstGeom>
          <a:noFill/>
        </p:spPr>
        <p:txBody>
          <a:bodyPr wrap="square" rtlCol="0" anchor="ctr" bIns="0" lIns="0" rIns="0" tIns="0"/>
          <a:lstStyle/>
          <a:p>
            <a:pPr algn="l">
              <a:lnSpc>
                <a:spcPts val="6701"/>
              </a:lnSpc>
              <a:buNone/>
            </a:pPr>
            <a:r>
              <a:rPr lang="en-US" b="1" sz="5738" spc="-344" kern="0" dirty="0" smtClean="0">
                <a:solidFill>
                  <a:srgbClr val="ffffff"/>
                </a:solidFill>
                <a:latin typeface="Inter" pitchFamily="34" charset="0"/>
                <a:ea typeface="Inter" pitchFamily="34" charset="-122"/>
                <a:cs typeface="Inter" pitchFamily="34" charset="-120"/>
              </a:rPr>
              <a:t>15-Minute City Explorer</a:t>
            </a:r>
            <a:endParaRPr lang="en-US" dirty="0"/>
          </a:p>
        </p:txBody>
      </p:sp>
      <p:sp>
        <p:nvSpPr>
          <p:cNvPr id="3" name="Object 2"/>
          <p:cNvSpPr/>
          <p:nvPr/>
        </p:nvSpPr>
        <p:spPr>
          <a:xfrm>
            <a:off x="380905" y="5933881"/>
            <a:ext cx="12360359" cy="606075"/>
          </a:xfrm>
          <a:prstGeom prst="rect">
            <a:avLst/>
          </a:prstGeom>
          <a:noFill/>
        </p:spPr>
        <p:txBody>
          <a:bodyPr wrap="square" rtlCol="0" anchor="ctr" bIns="0" lIns="0" rIns="0" tIns="0"/>
          <a:lstStyle/>
          <a:p>
            <a:pPr algn="l">
              <a:lnSpc>
                <a:spcPts val="2387"/>
              </a:lnSpc>
              <a:spcBef>
                <a:spcPts val="654"/>
              </a:spcBef>
              <a:buNone/>
            </a:pPr>
            <a:r>
              <a:rPr lang="en-US" sz="1721" spc="-34" kern="0" dirty="0" smtClean="0">
                <a:solidFill>
                  <a:srgbClr val="ffffff">
                    <a:alpha val="80000"/>
                  </a:srgbClr>
                </a:solidFill>
                <a:latin typeface="Inter" pitchFamily="34" charset="0"/>
                <a:ea typeface="Inter" pitchFamily="34" charset="-122"/>
                <a:cs typeface="Inter" pitchFamily="34" charset="-120"/>
              </a:rPr>
              <a:t>Explore a transformative urban planning approach that empowers residents to access their daily needs within a 15-minute walk or bike ride.</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futuristic city skyline at sunset,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Implementation Roadmap &amp; Metrics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937853"/>
            <a:ext cx="2961534" cy="1199850"/>
          </a:xfrm>
          <a:prstGeom prst="rect">
            <a:avLst/>
          </a:prstGeom>
        </p:spPr>
      </p:pic>
      <p:sp>
        <p:nvSpPr>
          <p:cNvPr id="4" name="Object 3"/>
          <p:cNvSpPr/>
          <p:nvPr/>
        </p:nvSpPr>
        <p:spPr>
          <a:xfrm>
            <a:off x="552312" y="2400692"/>
            <a:ext cx="2513971"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Phasing</a:t>
            </a:r>
            <a:endParaRPr lang="en-US" dirty="0"/>
          </a:p>
        </p:txBody>
      </p:sp>
      <p:sp>
        <p:nvSpPr>
          <p:cNvPr id="5" name="Object 4"/>
          <p:cNvSpPr/>
          <p:nvPr/>
        </p:nvSpPr>
        <p:spPr>
          <a:xfrm>
            <a:off x="761810" y="3259017"/>
            <a:ext cx="2513971" cy="1849074"/>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Outlines a three-phase implementation plan with key milestones and actions for the short-term (0-6 months), medium-term (6-18 months), and long-term (18-36 months).</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690" y="1937853"/>
            <a:ext cx="2961534" cy="1199850"/>
          </a:xfrm>
          <a:prstGeom prst="rect">
            <a:avLst/>
          </a:prstGeom>
        </p:spPr>
      </p:pic>
      <p:sp>
        <p:nvSpPr>
          <p:cNvPr id="7" name="Object 6"/>
          <p:cNvSpPr/>
          <p:nvPr/>
        </p:nvSpPr>
        <p:spPr>
          <a:xfrm>
            <a:off x="3613834" y="2400692"/>
            <a:ext cx="219972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Workstreams</a:t>
            </a:r>
            <a:endParaRPr lang="en-US" dirty="0"/>
          </a:p>
        </p:txBody>
      </p:sp>
      <p:sp>
        <p:nvSpPr>
          <p:cNvPr id="8" name="Object 7"/>
          <p:cNvSpPr/>
          <p:nvPr/>
        </p:nvSpPr>
        <p:spPr>
          <a:xfrm>
            <a:off x="3523369" y="3259017"/>
            <a:ext cx="2513971" cy="2113228"/>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Identifies the core program areas that will guide the implementation, including Streets &amp; Safety, Land Use &amp; Housing, Transit &amp; Operations, Equity &amp; Community, and Data &amp; Evaluation.</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50" y="1937853"/>
            <a:ext cx="2961534" cy="1199850"/>
          </a:xfrm>
          <a:prstGeom prst="rect">
            <a:avLst/>
          </a:prstGeom>
        </p:spPr>
      </p:pic>
      <p:sp>
        <p:nvSpPr>
          <p:cNvPr id="10" name="Object 9"/>
          <p:cNvSpPr/>
          <p:nvPr/>
        </p:nvSpPr>
        <p:spPr>
          <a:xfrm>
            <a:off x="6375393" y="2267375"/>
            <a:ext cx="219972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Dashboard Specification</a:t>
            </a:r>
            <a:endParaRPr lang="en-US" dirty="0"/>
          </a:p>
        </p:txBody>
      </p:sp>
      <p:sp>
        <p:nvSpPr>
          <p:cNvPr id="11" name="Object 10"/>
          <p:cNvSpPr/>
          <p:nvPr/>
        </p:nvSpPr>
        <p:spPr>
          <a:xfrm>
            <a:off x="6284928" y="3259017"/>
            <a:ext cx="2513971" cy="2641535"/>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Defines the layout and content of a comprehensive performance dashboard to track key metrics across mode share, safety, accessibility, economic vitality, and compliance with the 15-Minute City vision.</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0809" y="1937853"/>
            <a:ext cx="2961534" cy="1199850"/>
          </a:xfrm>
          <a:prstGeom prst="rect">
            <a:avLst/>
          </a:prstGeom>
        </p:spPr>
      </p:pic>
      <p:sp>
        <p:nvSpPr>
          <p:cNvPr id="13" name="Object 12"/>
          <p:cNvSpPr/>
          <p:nvPr/>
        </p:nvSpPr>
        <p:spPr>
          <a:xfrm>
            <a:off x="9136953" y="2267375"/>
            <a:ext cx="219972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Gantt Chart Roadmap</a:t>
            </a:r>
            <a:endParaRPr lang="en-US" dirty="0"/>
          </a:p>
        </p:txBody>
      </p:sp>
      <p:sp>
        <p:nvSpPr>
          <p:cNvPr id="14" name="Object 13"/>
          <p:cNvSpPr/>
          <p:nvPr/>
        </p:nvSpPr>
        <p:spPr>
          <a:xfrm>
            <a:off x="9046488" y="3259017"/>
            <a:ext cx="2513971" cy="1584921"/>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Presents a multi-lane Gantt chart that visualizes the phased implementation timeline and key milestones across the different workstreams.</a:t>
            </a:r>
            <a:endParaRPr lang="en-US" dirty="0"/>
          </a:p>
        </p:txBody>
      </p:sp>
      <p:sp>
        <p:nvSpPr>
          <p:cNvPr id="15" name="Object 14"/>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Agenda</a:t>
            </a:r>
            <a:endParaRPr lang="en-US" dirty="0"/>
          </a:p>
        </p:txBody>
      </p:sp>
      <p:sp>
        <p:nvSpPr>
          <p:cNvPr id="3" name="Object 2"/>
          <p:cNvSpPr/>
          <p:nvPr/>
        </p:nvSpPr>
        <p:spPr>
          <a:xfrm>
            <a:off x="952262" y="1708021"/>
            <a:ext cx="5446938" cy="4174280"/>
          </a:xfrm>
          <a:prstGeom prst="rect">
            <a:avLst/>
          </a:prstGeom>
          <a:noFill/>
        </p:spPr>
        <p:txBody>
          <a:bodyPr wrap="square" rtlCol="0" anchor="t" bIns="0" lIns="0" rIns="0" tIns="0"/>
          <a:lstStyle/>
          <a:p>
            <a:pPr algn="l" marL="242900" indent="-242900">
              <a:lnSpc>
                <a:spcPts val="2207"/>
              </a:lnSpc>
              <a:buSzPct val="100000"/>
              <a:buChar char="•"/>
            </a:pPr>
            <a:r>
              <a:rPr lang="en-US" b="1" sz="1890" spc="-113" kern="0" dirty="0" smtClean="0">
                <a:solidFill>
                  <a:srgbClr val="ffffff"/>
                </a:solidFill>
                <a:latin typeface="Inter" pitchFamily="34" charset="0"/>
                <a:ea typeface="Inter" pitchFamily="34" charset="-122"/>
                <a:cs typeface="Inter" pitchFamily="34" charset="-120"/>
              </a:rPr>
              <a:t>Definition &amp; Principles</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Defining the 15-Minute City concept and its key guiding principles</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Case Studies: Paris &amp; Melbourne</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Examining how the 15-Minute City approach has been implemented in different cities</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Street Redesign Elements</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Outlining the key components of a complete street for a 15-Minute City</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Mixed-Use Zoning Toolkit</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Showcasing zoning tools that support diverse, human-scale neighborhoods</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Mobility Modes &amp; Networks</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Exploring the integration of various mobility options for a comprehensive, accessible network</a:t>
            </a:r>
            <a:endParaRPr lang="en-US" dirty="0"/>
          </a:p>
        </p:txBody>
      </p:sp>
      <p:sp>
        <p:nvSpPr>
          <p:cNvPr id="4" name="Object 3"/>
          <p:cNvSpPr/>
          <p:nvPr/>
        </p:nvSpPr>
        <p:spPr>
          <a:xfrm>
            <a:off x="6284928" y="1708021"/>
            <a:ext cx="5446938" cy="3420703"/>
          </a:xfrm>
          <a:prstGeom prst="rect">
            <a:avLst/>
          </a:prstGeom>
          <a:noFill/>
        </p:spPr>
        <p:txBody>
          <a:bodyPr wrap="square" rtlCol="0" anchor="t" bIns="0" lIns="0" rIns="0" tIns="0"/>
          <a:lstStyle/>
          <a:p>
            <a:pPr algn="l" marL="242900" indent="-242900">
              <a:lnSpc>
                <a:spcPts val="2207"/>
              </a:lnSpc>
              <a:buSzPct val="100000"/>
              <a:buChar char="•"/>
            </a:pPr>
            <a:r>
              <a:rPr lang="en-US" b="1" sz="1890" spc="-113" kern="0" dirty="0" smtClean="0">
                <a:solidFill>
                  <a:srgbClr val="ffffff"/>
                </a:solidFill>
                <a:latin typeface="Inter" pitchFamily="34" charset="0"/>
                <a:ea typeface="Inter" pitchFamily="34" charset="-122"/>
                <a:cs typeface="Inter" pitchFamily="34" charset="-120"/>
              </a:rPr>
              <a:t>Equity &amp; Accessibility</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Highlighting strategies to ensure equitable benefits for all residents</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Misconceptions &amp; Myth-Busting</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Addressing common misconceptions about the 15-Minute City and providing factual counterpoints</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Costs and Benefits</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Presenting an illustrative cost-benefit analysis of implementing the 15-Minute City approach</a:t>
            </a:r>
          </a:p>
          <a:p>
            <a:pPr algn="l" marL="242900" indent="-242900">
              <a:lnSpc>
                <a:spcPts val="2207"/>
              </a:lnSpc>
              <a:spcBef>
                <a:spcPts val="1788"/>
              </a:spcBef>
              <a:buSzPct val="100000"/>
              <a:buChar char="•"/>
            </a:pPr>
            <a:r>
              <a:rPr lang="en-US" b="1" sz="1890" spc="-113" kern="0" dirty="0" smtClean="0">
                <a:solidFill>
                  <a:srgbClr val="ffffff"/>
                </a:solidFill>
                <a:latin typeface="Inter" pitchFamily="34" charset="0"/>
                <a:ea typeface="Inter" pitchFamily="34" charset="-122"/>
                <a:cs typeface="Inter" pitchFamily="34" charset="-120"/>
              </a:rPr>
              <a:t>Implementation Roadmap &amp; Metrics</a:t>
            </a:r>
          </a:p>
          <a:p>
            <a:pPr algn="l" lvl="1">
              <a:lnSpc>
                <a:spcPts val="1675"/>
              </a:lnSpc>
              <a:spcBef>
                <a:spcPts val="225"/>
              </a:spcBef>
              <a:buNone/>
            </a:pPr>
            <a:r>
              <a:rPr lang="en-US" sz="1208" spc="-24" kern="0" dirty="0" smtClean="0">
                <a:solidFill>
                  <a:srgbClr val="ffffff">
                    <a:alpha val="80000"/>
                  </a:srgbClr>
                </a:solidFill>
                <a:latin typeface="Inter" pitchFamily="34" charset="0"/>
                <a:ea typeface="Inter" pitchFamily="34" charset="-122"/>
                <a:cs typeface="Inter" pitchFamily="34" charset="-120"/>
              </a:rPr>
              <a:t>Outlining a phased implementation plan and a dashboard of key performance indicators</a:t>
            </a:r>
            <a:endParaRPr lang="en-US" dirty="0"/>
          </a:p>
        </p:txBody>
      </p:sp>
      <p:sp>
        <p:nvSpPr>
          <p:cNvPr id="5" name="Object 4"/>
          <p:cNvSpPr/>
          <p:nvPr/>
        </p:nvSpPr>
        <p:spPr>
          <a:xfrm>
            <a:off x="11836615" y="6497898"/>
            <a:ext cx="16188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6431577" y="476131"/>
            <a:ext cx="5281244" cy="5904024"/>
          </a:xfrm>
          <a:prstGeom prst="rect">
            <a:avLst/>
          </a:prstGeom>
          <a:solidFill>
            <a:srgbClr val="22aaee"/>
          </a:solidFill>
        </p:spPr>
      </p:sp>
      <p:sp>
        <p:nvSpPr>
          <p:cNvPr id="3" name="Object 2"/>
          <p:cNvSpPr/>
          <p:nvPr/>
        </p:nvSpPr>
        <p:spPr>
          <a:xfrm>
            <a:off x="204260" y="1978820"/>
            <a:ext cx="6023056"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15-Minute City: Explainer</a:t>
            </a:r>
            <a:endParaRPr lang="en-US" dirty="0"/>
          </a:p>
        </p:txBody>
      </p:sp>
      <p:sp>
        <p:nvSpPr>
          <p:cNvPr id="4" name="Object 3"/>
          <p:cNvSpPr/>
          <p:nvPr/>
        </p:nvSpPr>
        <p:spPr>
          <a:xfrm>
            <a:off x="204260" y="2637468"/>
            <a:ext cx="6023056" cy="221847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The 15-Minute City is a transformative urban planning approach that has the potential to create more livable, sustainable, and equitable communities. By prioritizing proximity, diversity, and accessibility, cities can empower residents to meet their daily needs within a 15-minute walk or bike ride, reducing reliance on private vehicles.</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5869742" y="476131"/>
            <a:ext cx="5843079" cy="5904024"/>
          </a:xfrm>
          <a:prstGeom prst="rect">
            <a:avLst/>
          </a:prstGeom>
          <a:solidFill>
            <a:srgbClr val="22aaee"/>
          </a:solidFill>
        </p:spPr>
      </p:sp>
      <p:pic>
        <p:nvPicPr>
          <p:cNvPr id="3" name="Object 2" descr="sustainable city model, in a &quot;photography style with warm natural tones, subtle retro film grain, cinematic lighting&quot; style">    </p:cNvPr>
          <p:cNvPicPr>
            <a:picLocks noChangeAspect="1"/>
          </p:cNvPicPr>
          <p:nvPr/>
        </p:nvPicPr>
        <p:blipFill>
          <a:blip r:embed="rId1"/>
          <a:srcRect l="516" r="516" t="0" b="0"/>
          <a:stretch/>
        </p:blipFill>
        <p:spPr>
          <a:xfrm>
            <a:off x="5869742" y="476131"/>
            <a:ext cx="5843079" cy="5904024"/>
          </a:xfrm>
          <a:prstGeom prst="rect">
            <a:avLst/>
          </a:prstGeom>
        </p:spPr>
      </p:pic>
      <p:sp>
        <p:nvSpPr>
          <p:cNvPr id="4" name="Object 3"/>
          <p:cNvSpPr/>
          <p:nvPr/>
        </p:nvSpPr>
        <p:spPr>
          <a:xfrm>
            <a:off x="232352" y="1260656"/>
            <a:ext cx="5405038" cy="4336660"/>
          </a:xfrm>
          <a:prstGeom prst="rect">
            <a:avLst/>
          </a:prstGeom>
          <a:noFill/>
        </p:spPr>
        <p:txBody>
          <a:bodyPr wrap="square" rtlCol="0" anchor="ctr" bIns="0" lIns="0" rIns="0" tIns="0"/>
          <a:lstStyle/>
          <a:p>
            <a:pPr algn="ctr">
              <a:lnSpc>
                <a:spcPts val="2628"/>
              </a:lnSpc>
              <a:buNone/>
            </a:pPr>
            <a:r>
              <a:rPr lang="en-US" b="1" sz="2250" spc="-135" kern="0" dirty="0" smtClean="0">
                <a:solidFill>
                  <a:srgbClr val="ffffff"/>
                </a:solidFill>
                <a:latin typeface="Inter" pitchFamily="34" charset="0"/>
                <a:ea typeface="Inter" pitchFamily="34" charset="-122"/>
                <a:cs typeface="Inter" pitchFamily="34" charset="-120"/>
              </a:rPr>
              <a:t>The 15-Minute City offers a holistic vision for creating more livable, equitable, and sustainable communities by prioritizing proximity, diversity, and accessibility. By empowering residents to meet their daily needs within a short walk or bike ride, cities can improve quality of life, foster local economies, and address environmental challenges. As this transformative concept gains global attention, it will be crucial to adapt the strategies to local contexts and ensure inclusive implementation that benefits all residents.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6768677" y="476131"/>
            <a:ext cx="4944144" cy="5904024"/>
          </a:xfrm>
          <a:prstGeom prst="rect">
            <a:avLst/>
          </a:prstGeom>
          <a:solidFill>
            <a:srgbClr val="22aaee"/>
          </a:solidFill>
        </p:spPr>
      </p:sp>
      <p:pic>
        <p:nvPicPr>
          <p:cNvPr id="3" name="Object 2" descr="15-minute city neighborhood, in a &quot;photography style with warm natural tones, subtle retro film grain, cinematic lighting&quot; style">    </p:cNvPr>
          <p:cNvPicPr>
            <a:picLocks noChangeAspect="1"/>
          </p:cNvPicPr>
          <p:nvPr/>
        </p:nvPicPr>
        <p:blipFill>
          <a:blip r:embed="rId1"/>
          <a:srcRect l="8129" r="8129" t="0" b="0"/>
          <a:stretch/>
        </p:blipFill>
        <p:spPr>
          <a:xfrm>
            <a:off x="6768677" y="476131"/>
            <a:ext cx="4944144" cy="5904024"/>
          </a:xfrm>
          <a:prstGeom prst="rect">
            <a:avLst/>
          </a:prstGeom>
        </p:spPr>
      </p:pic>
      <p:sp>
        <p:nvSpPr>
          <p:cNvPr id="4" name="Object 3"/>
          <p:cNvSpPr/>
          <p:nvPr/>
        </p:nvSpPr>
        <p:spPr>
          <a:xfrm>
            <a:off x="210450" y="1978820"/>
            <a:ext cx="6347778"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What Is a 15-Minute City?</a:t>
            </a:r>
            <a:endParaRPr lang="en-US" dirty="0"/>
          </a:p>
        </p:txBody>
      </p:sp>
      <p:sp>
        <p:nvSpPr>
          <p:cNvPr id="5" name="Object 4"/>
          <p:cNvSpPr/>
          <p:nvPr/>
        </p:nvSpPr>
        <p:spPr>
          <a:xfrm>
            <a:off x="210450" y="2637468"/>
            <a:ext cx="6347778" cy="2218473"/>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The 15-Minute City is a transformative urban planning concept that envisions a human-scale, mixed-use neighborhood where most daily needs can be accessed within a 15-minute walk or bike ride. It is based on the principles of proximity, diversity, and accessibility, aimed at empowering residents to live, work, and thrive in their local communities without relying solely on private vehicles.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Case Studies: Paris &amp; Melbourne</a:t>
            </a:r>
            <a:endParaRPr lang="en-US" dirty="0"/>
          </a:p>
        </p:txBody>
      </p:sp>
      <p:sp>
        <p:nvSpPr>
          <p:cNvPr id="3" name="Object 2"/>
          <p:cNvSpPr/>
          <p:nvPr/>
        </p:nvSpPr>
        <p:spPr>
          <a:xfrm>
            <a:off x="476131" y="1590277"/>
            <a:ext cx="3618595" cy="2656811"/>
          </a:xfrm>
          <a:prstGeom prst="rect">
            <a:avLst/>
          </a:prstGeom>
          <a:solidFill>
            <a:srgbClr val="ffd9ad"/>
          </a:solidFill>
        </p:spPr>
      </p:sp>
      <p:pic>
        <p:nvPicPr>
          <p:cNvPr id="4" name="Object 3" descr="paris street with cars, cyclists, and pedestrians, center view, in a &quot;photography style with warm natural tones, subtle retro film grain, cinematic lighting&quot; style">    </p:cNvPr>
          <p:cNvPicPr>
            <a:picLocks noChangeAspect="1"/>
          </p:cNvPicPr>
          <p:nvPr/>
        </p:nvPicPr>
        <p:blipFill>
          <a:blip r:embed="rId1"/>
          <a:srcRect l="0" r="0" t="13289" b="13289"/>
          <a:stretch/>
        </p:blipFill>
        <p:spPr>
          <a:xfrm>
            <a:off x="476131" y="1590277"/>
            <a:ext cx="3618595" cy="2656811"/>
          </a:xfrm>
          <a:prstGeom prst="rect">
            <a:avLst/>
          </a:prstGeom>
        </p:spPr>
      </p:pic>
      <p:sp>
        <p:nvSpPr>
          <p:cNvPr id="5" name="Object 4"/>
          <p:cNvSpPr/>
          <p:nvPr/>
        </p:nvSpPr>
        <p:spPr>
          <a:xfrm>
            <a:off x="295201" y="4390919"/>
            <a:ext cx="398045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Paris 15-Minute City Initiatives</a:t>
            </a:r>
            <a:endParaRPr lang="en-US" dirty="0"/>
          </a:p>
        </p:txBody>
      </p:sp>
      <p:sp>
        <p:nvSpPr>
          <p:cNvPr id="6" name="Object 5"/>
          <p:cNvSpPr/>
          <p:nvPr/>
        </p:nvSpPr>
        <p:spPr>
          <a:xfrm>
            <a:off x="295201" y="4735023"/>
            <a:ext cx="3980455" cy="105661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'Rues aux écoles' (car-lite school streets), neighborhood-scale amenities and micro-hubs, protected cycleways connecting arrondissements</a:t>
            </a:r>
            <a:endParaRPr lang="en-US" dirty="0"/>
          </a:p>
        </p:txBody>
      </p:sp>
      <p:sp>
        <p:nvSpPr>
          <p:cNvPr id="7" name="Object 6"/>
          <p:cNvSpPr/>
          <p:nvPr/>
        </p:nvSpPr>
        <p:spPr>
          <a:xfrm>
            <a:off x="4285178" y="1590277"/>
            <a:ext cx="3618595" cy="2656811"/>
          </a:xfrm>
          <a:prstGeom prst="rect">
            <a:avLst/>
          </a:prstGeom>
          <a:solidFill>
            <a:srgbClr val="ffd9ad"/>
          </a:solidFill>
        </p:spPr>
      </p:sp>
      <p:pic>
        <p:nvPicPr>
          <p:cNvPr id="8" name="Object 7" descr="melbourne city street with people walking and biking, center view, in a &quot;photography style with warm natural tones, subtle retro film grain, cinematic lighting&quot; style">    </p:cNvPr>
          <p:cNvPicPr>
            <a:picLocks noChangeAspect="1"/>
          </p:cNvPicPr>
          <p:nvPr/>
        </p:nvPicPr>
        <p:blipFill>
          <a:blip r:embed="rId2"/>
          <a:srcRect l="0" r="0" t="13289" b="13289"/>
          <a:stretch/>
        </p:blipFill>
        <p:spPr>
          <a:xfrm>
            <a:off x="4285178" y="1590277"/>
            <a:ext cx="3618595" cy="2656811"/>
          </a:xfrm>
          <a:prstGeom prst="rect">
            <a:avLst/>
          </a:prstGeom>
        </p:spPr>
      </p:pic>
      <p:sp>
        <p:nvSpPr>
          <p:cNvPr id="9" name="Object 8"/>
          <p:cNvSpPr/>
          <p:nvPr/>
        </p:nvSpPr>
        <p:spPr>
          <a:xfrm>
            <a:off x="4104249" y="4390919"/>
            <a:ext cx="398045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Melbourne's 20-Minute Neighborhoods</a:t>
            </a:r>
            <a:endParaRPr lang="en-US" dirty="0"/>
          </a:p>
        </p:txBody>
      </p:sp>
      <p:sp>
        <p:nvSpPr>
          <p:cNvPr id="10" name="Object 9"/>
          <p:cNvSpPr/>
          <p:nvPr/>
        </p:nvSpPr>
        <p:spPr>
          <a:xfrm>
            <a:off x="4104249" y="5001954"/>
            <a:ext cx="3980455" cy="792460"/>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Activity centers as anchors, green links/laneways network, health and aging-in-place focus</a:t>
            </a:r>
            <a:endParaRPr lang="en-US" dirty="0"/>
          </a:p>
        </p:txBody>
      </p:sp>
      <p:sp>
        <p:nvSpPr>
          <p:cNvPr id="11" name="Object 10"/>
          <p:cNvSpPr/>
          <p:nvPr/>
        </p:nvSpPr>
        <p:spPr>
          <a:xfrm>
            <a:off x="8094226" y="1590277"/>
            <a:ext cx="3618595" cy="2656811"/>
          </a:xfrm>
          <a:prstGeom prst="rect">
            <a:avLst/>
          </a:prstGeom>
          <a:solidFill>
            <a:srgbClr val="ffd9ad"/>
          </a:solidFill>
        </p:spPr>
      </p:sp>
      <p:pic>
        <p:nvPicPr>
          <p:cNvPr id="12" name="Object 11" descr="comparing urban planning approaches, center view, in a &quot;photography style with warm natural tones, subtle retro film grain, cinematic lighting&quot; style">    </p:cNvPr>
          <p:cNvPicPr>
            <a:picLocks noChangeAspect="1"/>
          </p:cNvPicPr>
          <p:nvPr/>
        </p:nvPicPr>
        <p:blipFill>
          <a:blip r:embed="rId3"/>
          <a:srcRect l="0" r="0" t="13289" b="13289"/>
          <a:stretch/>
        </p:blipFill>
        <p:spPr>
          <a:xfrm>
            <a:off x="8094226" y="1590277"/>
            <a:ext cx="3618595" cy="2656811"/>
          </a:xfrm>
          <a:prstGeom prst="rect">
            <a:avLst/>
          </a:prstGeom>
        </p:spPr>
      </p:pic>
      <p:sp>
        <p:nvSpPr>
          <p:cNvPr id="13" name="Object 12"/>
          <p:cNvSpPr/>
          <p:nvPr/>
        </p:nvSpPr>
        <p:spPr>
          <a:xfrm>
            <a:off x="7913296" y="4390919"/>
            <a:ext cx="398045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Comparing Approaches</a:t>
            </a:r>
            <a:endParaRPr lang="en-US" dirty="0"/>
          </a:p>
        </p:txBody>
      </p:sp>
      <p:sp>
        <p:nvSpPr>
          <p:cNvPr id="14" name="Object 13"/>
          <p:cNvSpPr/>
          <p:nvPr/>
        </p:nvSpPr>
        <p:spPr>
          <a:xfrm>
            <a:off x="7913296" y="4735023"/>
            <a:ext cx="3980455" cy="1320767"/>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Pair quick-build trials with permanent upgrades; communicate benefits at the block level. Use activity center hierarchy to stage investment; align with health outcomes.</a:t>
            </a:r>
            <a:endParaRPr lang="en-US" dirty="0"/>
          </a:p>
        </p:txBody>
      </p:sp>
      <p:sp>
        <p:nvSpPr>
          <p:cNvPr id="15" name="Object 1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Street Redesign Elements</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19911"/>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Continuous Sidewalks</a:t>
            </a:r>
            <a:endParaRPr lang="en-US" dirty="0"/>
          </a:p>
        </p:txBody>
      </p:sp>
      <p:sp>
        <p:nvSpPr>
          <p:cNvPr id="5" name="Object 4"/>
          <p:cNvSpPr/>
          <p:nvPr/>
        </p:nvSpPr>
        <p:spPr>
          <a:xfrm>
            <a:off x="761810" y="2256265"/>
            <a:ext cx="3456711" cy="84185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Provide curb ramps and tactile paving to ensure accessibility and safety for all users.</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19911"/>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Protected Bike Lanes</a:t>
            </a:r>
            <a:endParaRPr lang="en-US" dirty="0"/>
          </a:p>
        </p:txBody>
      </p:sp>
      <p:sp>
        <p:nvSpPr>
          <p:cNvPr id="8" name="Object 7"/>
          <p:cNvSpPr/>
          <p:nvPr/>
        </p:nvSpPr>
        <p:spPr>
          <a:xfrm>
            <a:off x="4570857" y="2256265"/>
            <a:ext cx="3456711" cy="112247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Implement physically separated bike lanes with intersection protection to create a safe and inviting cycling network.</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19911"/>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Bus Priority</a:t>
            </a:r>
            <a:endParaRPr lang="en-US" dirty="0"/>
          </a:p>
        </p:txBody>
      </p:sp>
      <p:sp>
        <p:nvSpPr>
          <p:cNvPr id="11" name="Object 10"/>
          <p:cNvSpPr/>
          <p:nvPr/>
        </p:nvSpPr>
        <p:spPr>
          <a:xfrm>
            <a:off x="8379905" y="2256265"/>
            <a:ext cx="3456711" cy="84185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Dedicate lanes and queue jumps to improve transit reliability and speed, while enabling all-door boarding.</a:t>
            </a:r>
            <a:endParaRPr lang="en-US" dirty="0"/>
          </a:p>
        </p:txBody>
      </p:sp>
      <p:sp>
        <p:nvSpPr>
          <p:cNvPr id="12" name="Object 11"/>
          <p:cNvSpPr/>
          <p:nvPr/>
        </p:nvSpPr>
        <p:spPr>
          <a:xfrm>
            <a:off x="476131" y="3889990"/>
            <a:ext cx="3618595" cy="2109260"/>
          </a:xfrm>
          <a:prstGeom prst="rect">
            <a:avLst/>
          </a:prstGeom>
          <a:solidFill>
            <a:srgbClr val="fd864d"/>
          </a:solidFill>
        </p:spPr>
      </p:sp>
      <p:sp>
        <p:nvSpPr>
          <p:cNvPr id="13" name="Object 12"/>
          <p:cNvSpPr/>
          <p:nvPr/>
        </p:nvSpPr>
        <p:spPr>
          <a:xfrm>
            <a:off x="761810" y="4119624"/>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Traffic Calming</a:t>
            </a:r>
            <a:endParaRPr lang="en-US" dirty="0"/>
          </a:p>
        </p:txBody>
      </p:sp>
      <p:sp>
        <p:nvSpPr>
          <p:cNvPr id="14" name="Object 13"/>
          <p:cNvSpPr/>
          <p:nvPr/>
        </p:nvSpPr>
        <p:spPr>
          <a:xfrm>
            <a:off x="761810" y="4555978"/>
            <a:ext cx="3456711" cy="112247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Reduce design speeds to 30 km/h with raised crossings, chicanes, and other measures to create a pedestrian-friendly environment.</a:t>
            </a:r>
            <a:endParaRPr lang="en-US" dirty="0"/>
          </a:p>
        </p:txBody>
      </p:sp>
      <p:sp>
        <p:nvSpPr>
          <p:cNvPr id="15" name="Object 14"/>
          <p:cNvSpPr/>
          <p:nvPr/>
        </p:nvSpPr>
        <p:spPr>
          <a:xfrm>
            <a:off x="4285178" y="3889990"/>
            <a:ext cx="3618595" cy="2109260"/>
          </a:xfrm>
          <a:prstGeom prst="rect">
            <a:avLst/>
          </a:prstGeom>
          <a:solidFill>
            <a:srgbClr val="ff8000"/>
          </a:solidFill>
        </p:spPr>
      </p:sp>
      <p:sp>
        <p:nvSpPr>
          <p:cNvPr id="16" name="Object 15"/>
          <p:cNvSpPr/>
          <p:nvPr/>
        </p:nvSpPr>
        <p:spPr>
          <a:xfrm>
            <a:off x="4570857" y="4119624"/>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Curb Management</a:t>
            </a:r>
            <a:endParaRPr lang="en-US" dirty="0"/>
          </a:p>
        </p:txBody>
      </p:sp>
      <p:sp>
        <p:nvSpPr>
          <p:cNvPr id="17" name="Object 16"/>
          <p:cNvSpPr/>
          <p:nvPr/>
        </p:nvSpPr>
        <p:spPr>
          <a:xfrm>
            <a:off x="4570857" y="4555978"/>
            <a:ext cx="3456711" cy="112247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Allocate space for loading zones, micromobility parking, and parklets to balance access and activate the public realm.</a:t>
            </a:r>
            <a:endParaRPr lang="en-US" dirty="0"/>
          </a:p>
        </p:txBody>
      </p:sp>
      <p:sp>
        <p:nvSpPr>
          <p:cNvPr id="18" name="Object 17"/>
          <p:cNvSpPr/>
          <p:nvPr/>
        </p:nvSpPr>
        <p:spPr>
          <a:xfrm>
            <a:off x="8094226" y="3889990"/>
            <a:ext cx="3618595" cy="2109260"/>
          </a:xfrm>
          <a:prstGeom prst="rect">
            <a:avLst/>
          </a:prstGeom>
          <a:solidFill>
            <a:srgbClr val="ff797a"/>
          </a:solidFill>
        </p:spPr>
      </p:sp>
      <p:sp>
        <p:nvSpPr>
          <p:cNvPr id="19" name="Object 18"/>
          <p:cNvSpPr/>
          <p:nvPr/>
        </p:nvSpPr>
        <p:spPr>
          <a:xfrm>
            <a:off x="8379905" y="4119624"/>
            <a:ext cx="3456711" cy="321388"/>
          </a:xfrm>
          <a:prstGeom prst="rect">
            <a:avLst/>
          </a:prstGeom>
          <a:noFill/>
        </p:spPr>
        <p:txBody>
          <a:bodyPr wrap="square" rtlCol="0" anchor="t" bIns="0" lIns="0" rIns="0" tIns="0"/>
          <a:lstStyle/>
          <a:p>
            <a:pPr algn="l">
              <a:lnSpc>
                <a:spcPts val="2532"/>
              </a:lnSpc>
              <a:buNone/>
            </a:pPr>
            <a:r>
              <a:rPr lang="en-US" b="1" sz="2167" spc="-130" kern="0" dirty="0" smtClean="0">
                <a:solidFill>
                  <a:srgbClr val="333333"/>
                </a:solidFill>
                <a:latin typeface="Inter" pitchFamily="34" charset="0"/>
                <a:ea typeface="Inter" pitchFamily="34" charset="-122"/>
                <a:cs typeface="Inter" pitchFamily="34" charset="-120"/>
              </a:rPr>
              <a:t>Green Infrastructure</a:t>
            </a:r>
            <a:endParaRPr lang="en-US" dirty="0"/>
          </a:p>
        </p:txBody>
      </p:sp>
      <p:sp>
        <p:nvSpPr>
          <p:cNvPr id="20" name="Object 19"/>
          <p:cNvSpPr/>
          <p:nvPr/>
        </p:nvSpPr>
        <p:spPr>
          <a:xfrm>
            <a:off x="8379905" y="4555978"/>
            <a:ext cx="3456711" cy="1122479"/>
          </a:xfrm>
          <a:prstGeom prst="rect">
            <a:avLst/>
          </a:prstGeom>
          <a:noFill/>
        </p:spPr>
        <p:txBody>
          <a:bodyPr wrap="square" rtlCol="0" anchor="t" bIns="0" lIns="0" rIns="0" tIns="0"/>
          <a:lstStyle/>
          <a:p>
            <a:pPr algn="l">
              <a:lnSpc>
                <a:spcPts val="2210"/>
              </a:lnSpc>
              <a:spcBef>
                <a:spcPts val="888"/>
              </a:spcBef>
              <a:buNone/>
            </a:pPr>
            <a:r>
              <a:rPr lang="en-US" sz="1594" spc="-31" kern="0" dirty="0" smtClean="0">
                <a:solidFill>
                  <a:srgbClr val="000000">
                    <a:alpha val="56000"/>
                  </a:srgbClr>
                </a:solidFill>
                <a:latin typeface="Inter" pitchFamily="34" charset="0"/>
                <a:ea typeface="Inter" pitchFamily="34" charset="-122"/>
                <a:cs typeface="Inter" pitchFamily="34" charset="-120"/>
              </a:rPr>
              <a:t>Incorporate shade trees, bioswales, and permeable surfaces to enhance the urban canopy, manage stormwater, and reduce urban heat.</a:t>
            </a:r>
            <a:endParaRPr lang="en-US" dirty="0"/>
          </a:p>
        </p:txBody>
      </p:sp>
      <p:sp>
        <p:nvSpPr>
          <p:cNvPr id="21" name="Object 20"/>
          <p:cNvSpPr/>
          <p:nvPr/>
        </p:nvSpPr>
        <p:spPr>
          <a:xfrm>
            <a:off x="11855660" y="6497898"/>
            <a:ext cx="142839"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Mixed-Use Zoning Toolkit</a:t>
            </a:r>
            <a:endParaRPr lang="en-US" dirty="0"/>
          </a:p>
        </p:txBody>
      </p:sp>
      <p:sp>
        <p:nvSpPr>
          <p:cNvPr id="3" name="Object 2"/>
          <p:cNvSpPr/>
          <p:nvPr/>
        </p:nvSpPr>
        <p:spPr>
          <a:xfrm>
            <a:off x="0" y="1034692"/>
            <a:ext cx="12188952" cy="330117"/>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Relative impact on key 15-Minute City outcomes (0-100 scale)</a:t>
            </a:r>
            <a:endParaRPr lang="en-US" dirty="0"/>
          </a:p>
        </p:txBody>
      </p:sp>
      <p:sp>
        <p:nvSpPr>
          <p:cNvPr id="4" name="Object 3"/>
          <p:cNvSpPr/>
          <p:nvPr/>
        </p:nvSpPr>
        <p:spPr>
          <a:xfrm>
            <a:off x="476131" y="2149255"/>
            <a:ext cx="2018792" cy="3488136"/>
          </a:xfrm>
          <a:prstGeom prst="rect">
            <a:avLst/>
          </a:prstGeom>
          <a:solidFill>
            <a:srgbClr val="22aaee"/>
          </a:solidFill>
        </p:spPr>
      </p:sp>
      <p:sp>
        <p:nvSpPr>
          <p:cNvPr id="5" name="Object 4"/>
          <p:cNvSpPr/>
          <p:nvPr/>
        </p:nvSpPr>
        <p:spPr>
          <a:xfrm>
            <a:off x="375191" y="5781222"/>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Walkability</a:t>
            </a:r>
            <a:endParaRPr lang="en-US" dirty="0"/>
          </a:p>
        </p:txBody>
      </p:sp>
      <p:sp>
        <p:nvSpPr>
          <p:cNvPr id="6" name="Object 5"/>
          <p:cNvSpPr/>
          <p:nvPr/>
        </p:nvSpPr>
        <p:spPr>
          <a:xfrm>
            <a:off x="1050821" y="3672815"/>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90%</a:t>
            </a:r>
            <a:endParaRPr lang="en-US" dirty="0"/>
          </a:p>
        </p:txBody>
      </p:sp>
      <p:sp>
        <p:nvSpPr>
          <p:cNvPr id="7" name="Object 6"/>
          <p:cNvSpPr/>
          <p:nvPr/>
        </p:nvSpPr>
        <p:spPr>
          <a:xfrm>
            <a:off x="2780604" y="2730611"/>
            <a:ext cx="2018800" cy="2906779"/>
          </a:xfrm>
          <a:prstGeom prst="rect">
            <a:avLst/>
          </a:prstGeom>
          <a:solidFill>
            <a:srgbClr val="ffd9ad"/>
          </a:solidFill>
        </p:spPr>
      </p:sp>
      <p:sp>
        <p:nvSpPr>
          <p:cNvPr id="8" name="Object 7"/>
          <p:cNvSpPr/>
          <p:nvPr/>
        </p:nvSpPr>
        <p:spPr>
          <a:xfrm>
            <a:off x="2679665" y="5781222"/>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Housing Supply</a:t>
            </a:r>
            <a:endParaRPr lang="en-US" dirty="0"/>
          </a:p>
        </p:txBody>
      </p:sp>
      <p:sp>
        <p:nvSpPr>
          <p:cNvPr id="9" name="Object 8"/>
          <p:cNvSpPr/>
          <p:nvPr/>
        </p:nvSpPr>
        <p:spPr>
          <a:xfrm>
            <a:off x="3381482" y="3963492"/>
            <a:ext cx="817041"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75%</a:t>
            </a:r>
            <a:endParaRPr lang="en-US" dirty="0"/>
          </a:p>
        </p:txBody>
      </p:sp>
      <p:sp>
        <p:nvSpPr>
          <p:cNvPr id="10" name="Object 9"/>
          <p:cNvSpPr/>
          <p:nvPr/>
        </p:nvSpPr>
        <p:spPr>
          <a:xfrm>
            <a:off x="5085082" y="2343041"/>
            <a:ext cx="2018792" cy="3294349"/>
          </a:xfrm>
          <a:prstGeom prst="rect">
            <a:avLst/>
          </a:prstGeom>
          <a:solidFill>
            <a:srgbClr val="fec088"/>
          </a:solidFill>
        </p:spPr>
      </p:sp>
      <p:sp>
        <p:nvSpPr>
          <p:cNvPr id="11" name="Object 10"/>
          <p:cNvSpPr/>
          <p:nvPr/>
        </p:nvSpPr>
        <p:spPr>
          <a:xfrm>
            <a:off x="4984139" y="5781222"/>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Local Services</a:t>
            </a:r>
            <a:endParaRPr lang="en-US" dirty="0"/>
          </a:p>
        </p:txBody>
      </p:sp>
      <p:sp>
        <p:nvSpPr>
          <p:cNvPr id="12" name="Object 11"/>
          <p:cNvSpPr/>
          <p:nvPr/>
        </p:nvSpPr>
        <p:spPr>
          <a:xfrm>
            <a:off x="5670243" y="3769707"/>
            <a:ext cx="84846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85%</a:t>
            </a:r>
            <a:endParaRPr lang="en-US" dirty="0"/>
          </a:p>
        </p:txBody>
      </p:sp>
      <p:sp>
        <p:nvSpPr>
          <p:cNvPr id="13" name="Object 12"/>
          <p:cNvSpPr/>
          <p:nvPr/>
        </p:nvSpPr>
        <p:spPr>
          <a:xfrm>
            <a:off x="7389554" y="2924396"/>
            <a:ext cx="2018800" cy="2712994"/>
          </a:xfrm>
          <a:prstGeom prst="rect">
            <a:avLst/>
          </a:prstGeom>
          <a:solidFill>
            <a:srgbClr val="fd864d"/>
          </a:solidFill>
        </p:spPr>
      </p:sp>
      <p:sp>
        <p:nvSpPr>
          <p:cNvPr id="14" name="Object 13"/>
          <p:cNvSpPr/>
          <p:nvPr/>
        </p:nvSpPr>
        <p:spPr>
          <a:xfrm>
            <a:off x="7288612" y="5781222"/>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Affordability</a:t>
            </a:r>
            <a:endParaRPr lang="en-US" dirty="0"/>
          </a:p>
        </p:txBody>
      </p:sp>
      <p:sp>
        <p:nvSpPr>
          <p:cNvPr id="15" name="Object 14"/>
          <p:cNvSpPr/>
          <p:nvPr/>
        </p:nvSpPr>
        <p:spPr>
          <a:xfrm>
            <a:off x="7979955" y="4060385"/>
            <a:ext cx="837990"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70%</a:t>
            </a:r>
            <a:endParaRPr lang="en-US" dirty="0"/>
          </a:p>
        </p:txBody>
      </p:sp>
      <p:sp>
        <p:nvSpPr>
          <p:cNvPr id="16" name="Object 15"/>
          <p:cNvSpPr/>
          <p:nvPr/>
        </p:nvSpPr>
        <p:spPr>
          <a:xfrm>
            <a:off x="9694032" y="2536825"/>
            <a:ext cx="2018792" cy="3100565"/>
          </a:xfrm>
          <a:prstGeom prst="rect">
            <a:avLst/>
          </a:prstGeom>
          <a:solidFill>
            <a:srgbClr val="ff8000"/>
          </a:solidFill>
        </p:spPr>
      </p:sp>
      <p:sp>
        <p:nvSpPr>
          <p:cNvPr id="17" name="Object 16"/>
          <p:cNvSpPr/>
          <p:nvPr/>
        </p:nvSpPr>
        <p:spPr>
          <a:xfrm>
            <a:off x="9593086" y="5781222"/>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Small-Biz Vitality</a:t>
            </a:r>
            <a:endParaRPr lang="en-US" dirty="0"/>
          </a:p>
        </p:txBody>
      </p:sp>
      <p:sp>
        <p:nvSpPr>
          <p:cNvPr id="18" name="Object 17"/>
          <p:cNvSpPr/>
          <p:nvPr/>
        </p:nvSpPr>
        <p:spPr>
          <a:xfrm>
            <a:off x="10268716" y="3866600"/>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80%</a:t>
            </a:r>
            <a:endParaRPr lang="en-US" dirty="0"/>
          </a:p>
        </p:txBody>
      </p:sp>
      <p:sp>
        <p:nvSpPr>
          <p:cNvPr id="19" name="Object 18"/>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Mobility Modes &amp; Networks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1875956"/>
            <a:ext cx="5189827" cy="89512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95349"/>
            <a:ext cx="1152237" cy="1276031"/>
          </a:xfrm>
          <a:prstGeom prst="rect">
            <a:avLst/>
          </a:prstGeom>
        </p:spPr>
      </p:pic>
      <p:sp>
        <p:nvSpPr>
          <p:cNvPr id="5" name="Object 4"/>
          <p:cNvSpPr/>
          <p:nvPr/>
        </p:nvSpPr>
        <p:spPr>
          <a:xfrm>
            <a:off x="1333167" y="2138820"/>
            <a:ext cx="4657721"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Walking</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2859166"/>
            <a:ext cx="3323394" cy="895126"/>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688998"/>
            <a:ext cx="1152237" cy="971307"/>
          </a:xfrm>
          <a:prstGeom prst="rect">
            <a:avLst/>
          </a:prstGeom>
        </p:spPr>
      </p:pic>
      <p:sp>
        <p:nvSpPr>
          <p:cNvPr id="8" name="Object 7"/>
          <p:cNvSpPr/>
          <p:nvPr/>
        </p:nvSpPr>
        <p:spPr>
          <a:xfrm>
            <a:off x="1333167" y="3122030"/>
            <a:ext cx="2597880"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Cycling</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3842377"/>
            <a:ext cx="6361109" cy="895126"/>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3937604"/>
            <a:ext cx="1152237" cy="971307"/>
          </a:xfrm>
          <a:prstGeom prst="rect">
            <a:avLst/>
          </a:prstGeom>
        </p:spPr>
      </p:pic>
      <p:sp>
        <p:nvSpPr>
          <p:cNvPr id="11" name="Object 10"/>
          <p:cNvSpPr/>
          <p:nvPr/>
        </p:nvSpPr>
        <p:spPr>
          <a:xfrm>
            <a:off x="1333167" y="4105241"/>
            <a:ext cx="5945041"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Transit</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4" y="4825587"/>
            <a:ext cx="10579629" cy="895126"/>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4920813"/>
            <a:ext cx="1152237" cy="1276031"/>
          </a:xfrm>
          <a:prstGeom prst="rect">
            <a:avLst/>
          </a:prstGeom>
        </p:spPr>
      </p:pic>
      <p:sp>
        <p:nvSpPr>
          <p:cNvPr id="14" name="Object 13"/>
          <p:cNvSpPr/>
          <p:nvPr/>
        </p:nvSpPr>
        <p:spPr>
          <a:xfrm>
            <a:off x="1333167" y="5088451"/>
            <a:ext cx="10570107"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Private Vehicle</a:t>
            </a:r>
            <a:endParaRPr lang="en-US" dirty="0"/>
          </a:p>
        </p:txBody>
      </p:sp>
      <p:sp>
        <p:nvSpPr>
          <p:cNvPr id="15" name="Object 1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Equity &amp; Accessibility</a:t>
            </a:r>
            <a:endParaRPr lang="en-US" dirty="0"/>
          </a:p>
        </p:txBody>
      </p:sp>
      <p:sp>
        <p:nvSpPr>
          <p:cNvPr id="3" name="Object 2"/>
          <p:cNvSpPr/>
          <p:nvPr/>
        </p:nvSpPr>
        <p:spPr>
          <a:xfrm>
            <a:off x="952262" y="1575993"/>
            <a:ext cx="5446938" cy="4441111"/>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ffffff"/>
                </a:solidFill>
                <a:latin typeface="Inter" pitchFamily="34" charset="0"/>
                <a:ea typeface="Inter" pitchFamily="34" charset="-122"/>
                <a:cs typeface="Inter" pitchFamily="34" charset="-120"/>
              </a:rPr>
              <a:t>Invest first in underserved neighborhoods (access deserts)</a:t>
            </a:r>
          </a:p>
          <a:p>
            <a:pPr algn="l" lvl="1">
              <a:lnSpc>
                <a:spcPts val="1795"/>
              </a:lnSpc>
              <a:spcBef>
                <a:spcPts val="241"/>
              </a:spcBef>
              <a:buNone/>
            </a:pPr>
            <a:r>
              <a:rPr lang="en-US" sz="1294" spc="-25" kern="0" dirty="0" smtClean="0">
                <a:solidFill>
                  <a:srgbClr val="ffffff">
                    <a:alpha val="80000"/>
                  </a:srgbClr>
                </a:solidFill>
                <a:latin typeface="Inter" pitchFamily="34" charset="0"/>
                <a:ea typeface="Inter" pitchFamily="34" charset="-122"/>
                <a:cs typeface="Inter" pitchFamily="34" charset="-120"/>
              </a:rPr>
              <a:t>Prioritize infrastructure and services in areas with the least access to daily needs, as identified through detailed mapping and data analysis.</a:t>
            </a:r>
          </a:p>
          <a:p>
            <a:pPr algn="l" marL="242900" indent="-242900">
              <a:lnSpc>
                <a:spcPts val="2366"/>
              </a:lnSpc>
              <a:spcBef>
                <a:spcPts val="1916"/>
              </a:spcBef>
              <a:buSzPct val="100000"/>
              <a:buChar char="•"/>
            </a:pPr>
            <a:r>
              <a:rPr lang="en-US" b="1" sz="2025" spc="-122" kern="0" dirty="0" smtClean="0">
                <a:solidFill>
                  <a:srgbClr val="ffffff"/>
                </a:solidFill>
                <a:latin typeface="Inter" pitchFamily="34" charset="0"/>
                <a:ea typeface="Inter" pitchFamily="34" charset="-122"/>
                <a:cs typeface="Inter" pitchFamily="34" charset="-120"/>
              </a:rPr>
              <a:t>Zero-fare/transit discounts for low-income riders and youth</a:t>
            </a:r>
          </a:p>
          <a:p>
            <a:pPr algn="l" lvl="1">
              <a:lnSpc>
                <a:spcPts val="1795"/>
              </a:lnSpc>
              <a:spcBef>
                <a:spcPts val="241"/>
              </a:spcBef>
              <a:buNone/>
            </a:pPr>
            <a:r>
              <a:rPr lang="en-US" sz="1294" spc="-25" kern="0" dirty="0" smtClean="0">
                <a:solidFill>
                  <a:srgbClr val="ffffff">
                    <a:alpha val="80000"/>
                  </a:srgbClr>
                </a:solidFill>
                <a:latin typeface="Inter" pitchFamily="34" charset="0"/>
                <a:ea typeface="Inter" pitchFamily="34" charset="-122"/>
                <a:cs typeface="Inter" pitchFamily="34" charset="-120"/>
              </a:rPr>
              <a:t>Ensure affordability of public transportation to enable access for all residents, especially those with the greatest financial constraints.</a:t>
            </a:r>
          </a:p>
          <a:p>
            <a:pPr algn="l" marL="242900" indent="-242900">
              <a:lnSpc>
                <a:spcPts val="2366"/>
              </a:lnSpc>
              <a:spcBef>
                <a:spcPts val="1916"/>
              </a:spcBef>
              <a:buSzPct val="100000"/>
              <a:buChar char="•"/>
            </a:pPr>
            <a:r>
              <a:rPr lang="en-US" b="1" sz="2025" spc="-122" kern="0" dirty="0" smtClean="0">
                <a:solidFill>
                  <a:srgbClr val="ffffff"/>
                </a:solidFill>
                <a:latin typeface="Inter" pitchFamily="34" charset="0"/>
                <a:ea typeface="Inter" pitchFamily="34" charset="-122"/>
                <a:cs typeface="Inter" pitchFamily="34" charset="-120"/>
              </a:rPr>
              <a:t>Anti-displacement: community land trusts, right-to-return, rent stabilization</a:t>
            </a:r>
          </a:p>
          <a:p>
            <a:pPr algn="l" lvl="1">
              <a:lnSpc>
                <a:spcPts val="1795"/>
              </a:lnSpc>
              <a:spcBef>
                <a:spcPts val="241"/>
              </a:spcBef>
              <a:buNone/>
            </a:pPr>
            <a:r>
              <a:rPr lang="en-US" sz="1294" spc="-25" kern="0" dirty="0" smtClean="0">
                <a:solidFill>
                  <a:srgbClr val="ffffff">
                    <a:alpha val="80000"/>
                  </a:srgbClr>
                </a:solidFill>
                <a:latin typeface="Inter" pitchFamily="34" charset="0"/>
                <a:ea typeface="Inter" pitchFamily="34" charset="-122"/>
                <a:cs typeface="Inter" pitchFamily="34" charset="-120"/>
              </a:rPr>
              <a:t>Implement a suite of anti-displacement measures to prevent the loss of affordable housing and maintain diversity as neighborhoods are improved.</a:t>
            </a:r>
            <a:endParaRPr lang="en-US" dirty="0"/>
          </a:p>
        </p:txBody>
      </p:sp>
      <p:sp>
        <p:nvSpPr>
          <p:cNvPr id="4" name="Object 3"/>
          <p:cNvSpPr/>
          <p:nvPr/>
        </p:nvSpPr>
        <p:spPr>
          <a:xfrm>
            <a:off x="6284928" y="1575993"/>
            <a:ext cx="5446938" cy="2878013"/>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ffffff"/>
                </a:solidFill>
                <a:latin typeface="Inter" pitchFamily="34" charset="0"/>
                <a:ea typeface="Inter" pitchFamily="34" charset="-122"/>
                <a:cs typeface="Inter" pitchFamily="34" charset="-120"/>
              </a:rPr>
              <a:t>Safe routes to school and late-night worker corridors</a:t>
            </a:r>
          </a:p>
          <a:p>
            <a:pPr algn="l" lvl="1">
              <a:lnSpc>
                <a:spcPts val="1795"/>
              </a:lnSpc>
              <a:spcBef>
                <a:spcPts val="241"/>
              </a:spcBef>
              <a:buNone/>
            </a:pPr>
            <a:r>
              <a:rPr lang="en-US" sz="1294" spc="-25" kern="0" dirty="0" smtClean="0">
                <a:solidFill>
                  <a:srgbClr val="ffffff">
                    <a:alpha val="80000"/>
                  </a:srgbClr>
                </a:solidFill>
                <a:latin typeface="Inter" pitchFamily="34" charset="0"/>
                <a:ea typeface="Inter" pitchFamily="34" charset="-122"/>
                <a:cs typeface="Inter" pitchFamily="34" charset="-120"/>
              </a:rPr>
              <a:t>Design mobility networks that cater to the needs of vulnerable users, such as children and late-shift employees, with a focus on safety and accessibility.</a:t>
            </a:r>
          </a:p>
          <a:p>
            <a:pPr algn="l" marL="242900" indent="-242900">
              <a:lnSpc>
                <a:spcPts val="2366"/>
              </a:lnSpc>
              <a:spcBef>
                <a:spcPts val="1916"/>
              </a:spcBef>
              <a:buSzPct val="100000"/>
              <a:buChar char="•"/>
            </a:pPr>
            <a:r>
              <a:rPr lang="en-US" b="1" sz="2025" spc="-122" kern="0" dirty="0" smtClean="0">
                <a:solidFill>
                  <a:srgbClr val="ffffff"/>
                </a:solidFill>
                <a:latin typeface="Inter" pitchFamily="34" charset="0"/>
                <a:ea typeface="Inter" pitchFamily="34" charset="-122"/>
                <a:cs typeface="Inter" pitchFamily="34" charset="-120"/>
              </a:rPr>
              <a:t>Community co-design: multilingual workshops, stipends, childcare</a:t>
            </a:r>
          </a:p>
          <a:p>
            <a:pPr algn="l" lvl="1">
              <a:lnSpc>
                <a:spcPts val="1795"/>
              </a:lnSpc>
              <a:spcBef>
                <a:spcPts val="241"/>
              </a:spcBef>
              <a:buNone/>
            </a:pPr>
            <a:r>
              <a:rPr lang="en-US" sz="1294" spc="-25" kern="0" dirty="0" smtClean="0">
                <a:solidFill>
                  <a:srgbClr val="ffffff">
                    <a:alpha val="80000"/>
                  </a:srgbClr>
                </a:solidFill>
                <a:latin typeface="Inter" pitchFamily="34" charset="0"/>
                <a:ea typeface="Inter" pitchFamily="34" charset="-122"/>
                <a:cs typeface="Inter" pitchFamily="34" charset="-120"/>
              </a:rPr>
              <a:t>Engage residents, especially those from underrepresented groups, in the planning and design process through inclusive, accessible, and well-facilitated workshops and forums.</a:t>
            </a:r>
            <a:endParaRPr lang="en-US" dirty="0"/>
          </a:p>
        </p:txBody>
      </p:sp>
      <p:sp>
        <p:nvSpPr>
          <p:cNvPr id="5" name="Object 4"/>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Misconceptions &amp; Myth-Busting</a:t>
            </a:r>
            <a:endParaRPr lang="en-US" dirty="0"/>
          </a:p>
        </p:txBody>
      </p:sp>
      <p:sp>
        <p:nvSpPr>
          <p:cNvPr id="3" name="Object 2"/>
          <p:cNvSpPr/>
          <p:nvPr/>
        </p:nvSpPr>
        <p:spPr>
          <a:xfrm>
            <a:off x="952262" y="1604859"/>
            <a:ext cx="5446938" cy="4380008"/>
          </a:xfrm>
          <a:prstGeom prst="rect">
            <a:avLst/>
          </a:prstGeom>
          <a:noFill/>
        </p:spPr>
        <p:txBody>
          <a:bodyPr wrap="square" rtlCol="0" anchor="t" bIns="0" lIns="0" rIns="0" tIns="0"/>
          <a:lstStyle/>
          <a:p>
            <a:pPr algn="l" marL="242900" indent="-242900">
              <a:lnSpc>
                <a:spcPts val="2996"/>
              </a:lnSpc>
              <a:buSzPct val="100000"/>
              <a:buChar char="•"/>
            </a:pPr>
            <a:r>
              <a:rPr lang="en-US" b="1" sz="2565" spc="-154" kern="0" dirty="0" smtClean="0">
                <a:solidFill>
                  <a:srgbClr val="333333"/>
                </a:solidFill>
                <a:latin typeface="Inter" pitchFamily="34" charset="0"/>
                <a:ea typeface="Inter" pitchFamily="34" charset="-122"/>
                <a:cs typeface="Inter" pitchFamily="34" charset="-120"/>
              </a:rPr>
              <a:t>Myth: 15-minute cities 'restrict movement'</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They expand choices by bringing more nearby; regional and intercity travel remains.</a:t>
            </a:r>
          </a:p>
          <a:p>
            <a:pPr algn="l" marL="242900" indent="-242900">
              <a:lnSpc>
                <a:spcPts val="2996"/>
              </a:lnSpc>
              <a:spcBef>
                <a:spcPts val="2427"/>
              </a:spcBef>
              <a:buSzPct val="100000"/>
              <a:buChar char="•"/>
            </a:pPr>
            <a:r>
              <a:rPr lang="en-US" b="1" sz="2565" spc="-154" kern="0" dirty="0" smtClean="0">
                <a:solidFill>
                  <a:srgbClr val="333333"/>
                </a:solidFill>
                <a:latin typeface="Inter" pitchFamily="34" charset="0"/>
                <a:ea typeface="Inter" pitchFamily="34" charset="-122"/>
                <a:cs typeface="Inter" pitchFamily="34" charset="-120"/>
              </a:rPr>
              <a:t>Myth: It's anti-car</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It's pro-option; safer walking/biking/transit plus smarter car use.</a:t>
            </a:r>
          </a:p>
          <a:p>
            <a:pPr algn="l" marL="242900" indent="-242900">
              <a:lnSpc>
                <a:spcPts val="2996"/>
              </a:lnSpc>
              <a:spcBef>
                <a:spcPts val="2427"/>
              </a:spcBef>
              <a:buSzPct val="100000"/>
              <a:buChar char="•"/>
            </a:pPr>
            <a:r>
              <a:rPr lang="en-US" b="1" sz="2565" spc="-154" kern="0" dirty="0" smtClean="0">
                <a:solidFill>
                  <a:srgbClr val="333333"/>
                </a:solidFill>
                <a:latin typeface="Inter" pitchFamily="34" charset="0"/>
                <a:ea typeface="Inter" pitchFamily="34" charset="-122"/>
                <a:cs typeface="Inter" pitchFamily="34" charset="-120"/>
              </a:rPr>
              <a:t>Myth: Only works in dense European cores</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Applicable with context—retrofit arterials, re-center town centers, and add mixed uses.</a:t>
            </a:r>
            <a:endParaRPr lang="en-US" dirty="0"/>
          </a:p>
        </p:txBody>
      </p:sp>
      <p:sp>
        <p:nvSpPr>
          <p:cNvPr id="4" name="Object 3"/>
          <p:cNvSpPr/>
          <p:nvPr/>
        </p:nvSpPr>
        <p:spPr>
          <a:xfrm>
            <a:off x="6284928" y="1604859"/>
            <a:ext cx="5446938" cy="3619389"/>
          </a:xfrm>
          <a:prstGeom prst="rect">
            <a:avLst/>
          </a:prstGeom>
          <a:noFill/>
        </p:spPr>
        <p:txBody>
          <a:bodyPr wrap="square" rtlCol="0" anchor="t" bIns="0" lIns="0" rIns="0" tIns="0"/>
          <a:lstStyle/>
          <a:p>
            <a:pPr algn="l" marL="242900" indent="-242900">
              <a:lnSpc>
                <a:spcPts val="2996"/>
              </a:lnSpc>
              <a:buSzPct val="100000"/>
              <a:buChar char="•"/>
            </a:pPr>
            <a:r>
              <a:rPr lang="en-US" b="1" sz="2565" spc="-154" kern="0" dirty="0" smtClean="0">
                <a:solidFill>
                  <a:srgbClr val="333333"/>
                </a:solidFill>
                <a:latin typeface="Inter" pitchFamily="34" charset="0"/>
                <a:ea typeface="Inter" pitchFamily="34" charset="-122"/>
                <a:cs typeface="Inter" pitchFamily="34" charset="-120"/>
              </a:rPr>
              <a:t>Myth: Hurts business</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Foot traffic and dwell time typically increase on people-first streets.</a:t>
            </a:r>
          </a:p>
          <a:p>
            <a:pPr algn="l" marL="242900" indent="-242900">
              <a:lnSpc>
                <a:spcPts val="2996"/>
              </a:lnSpc>
              <a:spcBef>
                <a:spcPts val="2427"/>
              </a:spcBef>
              <a:buSzPct val="100000"/>
              <a:buChar char="•"/>
            </a:pPr>
            <a:r>
              <a:rPr lang="en-US" b="1" sz="2565" spc="-154" kern="0" dirty="0" smtClean="0">
                <a:solidFill>
                  <a:srgbClr val="333333"/>
                </a:solidFill>
                <a:latin typeface="Inter" pitchFamily="34" charset="0"/>
                <a:ea typeface="Inter" pitchFamily="34" charset="-122"/>
                <a:cs typeface="Inter" pitchFamily="34" charset="-120"/>
              </a:rPr>
              <a:t>Myth: Too expensive</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Low-cost pilots and curb pricing fund phased, high-return upgrades.</a:t>
            </a:r>
          </a:p>
          <a:p>
            <a:pPr algn="l" marL="242900" indent="-242900">
              <a:lnSpc>
                <a:spcPts val="2996"/>
              </a:lnSpc>
              <a:spcBef>
                <a:spcPts val="2427"/>
              </a:spcBef>
              <a:buSzPct val="100000"/>
              <a:buChar char="•"/>
            </a:pPr>
            <a:r>
              <a:rPr lang="en-US" b="1" sz="2565" spc="-154" kern="0" dirty="0" smtClean="0">
                <a:solidFill>
                  <a:srgbClr val="333333"/>
                </a:solidFill>
                <a:latin typeface="Inter" pitchFamily="34" charset="0"/>
                <a:ea typeface="Inter" pitchFamily="34" charset="-122"/>
                <a:cs typeface="Inter" pitchFamily="34" charset="-120"/>
              </a:rPr>
              <a:t>Myth: One-size-fits-all</a:t>
            </a:r>
          </a:p>
          <a:p>
            <a:pPr algn="l" lvl="1">
              <a:lnSpc>
                <a:spcPts val="2273"/>
              </a:lnSpc>
              <a:spcBef>
                <a:spcPts val="305"/>
              </a:spcBef>
              <a:buNone/>
            </a:pPr>
            <a:r>
              <a:rPr lang="en-US" sz="1639" spc="-33" kern="0" dirty="0" smtClean="0">
                <a:solidFill>
                  <a:srgbClr val="000000">
                    <a:alpha val="56000"/>
                  </a:srgbClr>
                </a:solidFill>
                <a:latin typeface="Inter" pitchFamily="34" charset="0"/>
                <a:ea typeface="Inter" pitchFamily="34" charset="-122"/>
                <a:cs typeface="Inter" pitchFamily="34" charset="-120"/>
              </a:rPr>
              <a:t>Fact: Co-designed with neighborhoods; services reflect local needs.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Costs and Benefits</a:t>
            </a:r>
            <a:endParaRPr lang="en-US" dirty="0"/>
          </a:p>
        </p:txBody>
      </p:sp>
      <p:sp>
        <p:nvSpPr>
          <p:cNvPr id="3" name="Object 2"/>
          <p:cNvSpPr/>
          <p:nvPr/>
        </p:nvSpPr>
        <p:spPr>
          <a:xfrm>
            <a:off x="476131" y="1590277"/>
            <a:ext cx="11236690" cy="4389927"/>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590278"/>
            <a:ext cx="11255735" cy="4399450"/>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46213" cy="4389927"/>
          </a:xfrm>
          <a:prstGeom prst="rect">
            <a:avLst/>
          </a:prstGeom>
        </p:spPr>
      </p:pic>
      <p:sp>
        <p:nvSpPr>
          <p:cNvPr id="6" name="Object 5"/>
          <p:cNvSpPr/>
          <p:nvPr/>
        </p:nvSpPr>
        <p:spPr>
          <a:xfrm>
            <a:off x="476131" y="1590277"/>
            <a:ext cx="5618345" cy="306274"/>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Item</a:t>
            </a:r>
            <a:endParaRPr lang="en-US" dirty="0"/>
          </a:p>
        </p:txBody>
      </p:sp>
      <p:sp>
        <p:nvSpPr>
          <p:cNvPr id="7" name="Object 6"/>
          <p:cNvSpPr/>
          <p:nvPr/>
        </p:nvSpPr>
        <p:spPr>
          <a:xfrm>
            <a:off x="6094476" y="1590277"/>
            <a:ext cx="5618345" cy="306274"/>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NPV (USD M per 100k residents)</a:t>
            </a:r>
            <a:endParaRPr lang="en-US" dirty="0"/>
          </a:p>
        </p:txBody>
      </p:sp>
      <p:sp>
        <p:nvSpPr>
          <p:cNvPr id="8" name="Object 7"/>
          <p:cNvSpPr/>
          <p:nvPr/>
        </p:nvSpPr>
        <p:spPr>
          <a:xfrm>
            <a:off x="476131" y="1896551"/>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Quick-build pilots (paint/posts/planters)</a:t>
            </a:r>
            <a:endParaRPr lang="en-US" dirty="0"/>
          </a:p>
        </p:txBody>
      </p:sp>
      <p:sp>
        <p:nvSpPr>
          <p:cNvPr id="9" name="Object 8"/>
          <p:cNvSpPr/>
          <p:nvPr/>
        </p:nvSpPr>
        <p:spPr>
          <a:xfrm>
            <a:off x="6094476" y="1896551"/>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12</a:t>
            </a:r>
            <a:endParaRPr lang="en-US" dirty="0"/>
          </a:p>
        </p:txBody>
      </p:sp>
      <p:sp>
        <p:nvSpPr>
          <p:cNvPr id="10" name="Object 9"/>
          <p:cNvSpPr/>
          <p:nvPr/>
        </p:nvSpPr>
        <p:spPr>
          <a:xfrm>
            <a:off x="476131" y="2304917"/>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Permanent streetscape + bikeways</a:t>
            </a:r>
            <a:endParaRPr lang="en-US" dirty="0"/>
          </a:p>
        </p:txBody>
      </p:sp>
      <p:sp>
        <p:nvSpPr>
          <p:cNvPr id="11" name="Object 10"/>
          <p:cNvSpPr/>
          <p:nvPr/>
        </p:nvSpPr>
        <p:spPr>
          <a:xfrm>
            <a:off x="6094476" y="2304917"/>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85</a:t>
            </a:r>
            <a:endParaRPr lang="en-US" dirty="0"/>
          </a:p>
        </p:txBody>
      </p:sp>
      <p:sp>
        <p:nvSpPr>
          <p:cNvPr id="12" name="Object 11"/>
          <p:cNvSpPr/>
          <p:nvPr/>
        </p:nvSpPr>
        <p:spPr>
          <a:xfrm>
            <a:off x="476131" y="2713282"/>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Transit priority upgrades</a:t>
            </a:r>
            <a:endParaRPr lang="en-US" dirty="0"/>
          </a:p>
        </p:txBody>
      </p:sp>
      <p:sp>
        <p:nvSpPr>
          <p:cNvPr id="13" name="Object 12"/>
          <p:cNvSpPr/>
          <p:nvPr/>
        </p:nvSpPr>
        <p:spPr>
          <a:xfrm>
            <a:off x="6094476" y="2713282"/>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30</a:t>
            </a:r>
            <a:endParaRPr lang="en-US" dirty="0"/>
          </a:p>
        </p:txBody>
      </p:sp>
      <p:sp>
        <p:nvSpPr>
          <p:cNvPr id="14" name="Object 13"/>
          <p:cNvSpPr/>
          <p:nvPr/>
        </p:nvSpPr>
        <p:spPr>
          <a:xfrm>
            <a:off x="476131" y="3121647"/>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Public realm/trees/stormwater</a:t>
            </a:r>
            <a:endParaRPr lang="en-US" dirty="0"/>
          </a:p>
        </p:txBody>
      </p:sp>
      <p:sp>
        <p:nvSpPr>
          <p:cNvPr id="15" name="Object 14"/>
          <p:cNvSpPr/>
          <p:nvPr/>
        </p:nvSpPr>
        <p:spPr>
          <a:xfrm>
            <a:off x="6094476" y="3121647"/>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18</a:t>
            </a:r>
            <a:endParaRPr lang="en-US" dirty="0"/>
          </a:p>
        </p:txBody>
      </p:sp>
      <p:sp>
        <p:nvSpPr>
          <p:cNvPr id="16" name="Object 15"/>
          <p:cNvSpPr/>
          <p:nvPr/>
        </p:nvSpPr>
        <p:spPr>
          <a:xfrm>
            <a:off x="476131" y="3530013"/>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Ops/maint. (net of savings)</a:t>
            </a:r>
            <a:endParaRPr lang="en-US" dirty="0"/>
          </a:p>
        </p:txBody>
      </p:sp>
      <p:sp>
        <p:nvSpPr>
          <p:cNvPr id="17" name="Object 16"/>
          <p:cNvSpPr/>
          <p:nvPr/>
        </p:nvSpPr>
        <p:spPr>
          <a:xfrm>
            <a:off x="6094476" y="3530013"/>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22</a:t>
            </a:r>
            <a:endParaRPr lang="en-US" dirty="0"/>
          </a:p>
        </p:txBody>
      </p:sp>
      <p:sp>
        <p:nvSpPr>
          <p:cNvPr id="18" name="Object 17"/>
          <p:cNvSpPr/>
          <p:nvPr/>
        </p:nvSpPr>
        <p:spPr>
          <a:xfrm>
            <a:off x="476131" y="3938378"/>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Curb pricing/parking reform</a:t>
            </a:r>
            <a:endParaRPr lang="en-US" dirty="0"/>
          </a:p>
        </p:txBody>
      </p:sp>
      <p:sp>
        <p:nvSpPr>
          <p:cNvPr id="19" name="Object 18"/>
          <p:cNvSpPr/>
          <p:nvPr/>
        </p:nvSpPr>
        <p:spPr>
          <a:xfrm>
            <a:off x="6094476" y="3938378"/>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-28</a:t>
            </a:r>
            <a:endParaRPr lang="en-US" dirty="0"/>
          </a:p>
        </p:txBody>
      </p:sp>
      <p:sp>
        <p:nvSpPr>
          <p:cNvPr id="20" name="Object 19"/>
          <p:cNvSpPr/>
          <p:nvPr/>
        </p:nvSpPr>
        <p:spPr>
          <a:xfrm>
            <a:off x="476131" y="4346743"/>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Speeding/crash cost reductions (city savings)</a:t>
            </a:r>
            <a:endParaRPr lang="en-US" dirty="0"/>
          </a:p>
        </p:txBody>
      </p:sp>
      <p:sp>
        <p:nvSpPr>
          <p:cNvPr id="21" name="Object 20"/>
          <p:cNvSpPr/>
          <p:nvPr/>
        </p:nvSpPr>
        <p:spPr>
          <a:xfrm>
            <a:off x="6094476" y="4346743"/>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-15</a:t>
            </a:r>
            <a:endParaRPr lang="en-US" dirty="0"/>
          </a:p>
        </p:txBody>
      </p:sp>
      <p:sp>
        <p:nvSpPr>
          <p:cNvPr id="22" name="Object 21"/>
          <p:cNvSpPr/>
          <p:nvPr/>
        </p:nvSpPr>
        <p:spPr>
          <a:xfrm>
            <a:off x="476131" y="4755109"/>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Travel time saved (mode shift/shorter trips)</a:t>
            </a:r>
            <a:endParaRPr lang="en-US" dirty="0"/>
          </a:p>
        </p:txBody>
      </p:sp>
      <p:sp>
        <p:nvSpPr>
          <p:cNvPr id="23" name="Object 22"/>
          <p:cNvSpPr/>
          <p:nvPr/>
        </p:nvSpPr>
        <p:spPr>
          <a:xfrm>
            <a:off x="6094476" y="4755109"/>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-190</a:t>
            </a:r>
            <a:endParaRPr lang="en-US" dirty="0"/>
          </a:p>
        </p:txBody>
      </p:sp>
      <p:sp>
        <p:nvSpPr>
          <p:cNvPr id="24" name="Object 23"/>
          <p:cNvSpPr/>
          <p:nvPr/>
        </p:nvSpPr>
        <p:spPr>
          <a:xfrm>
            <a:off x="476131" y="5163474"/>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Health (active mobility; reduced PM2.5)</a:t>
            </a:r>
            <a:endParaRPr lang="en-US" dirty="0"/>
          </a:p>
        </p:txBody>
      </p:sp>
      <p:sp>
        <p:nvSpPr>
          <p:cNvPr id="25" name="Object 24"/>
          <p:cNvSpPr/>
          <p:nvPr/>
        </p:nvSpPr>
        <p:spPr>
          <a:xfrm>
            <a:off x="6094476" y="5163474"/>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-120</a:t>
            </a:r>
            <a:endParaRPr lang="en-US" dirty="0"/>
          </a:p>
        </p:txBody>
      </p:sp>
      <p:sp>
        <p:nvSpPr>
          <p:cNvPr id="26" name="Object 25"/>
          <p:cNvSpPr/>
          <p:nvPr/>
        </p:nvSpPr>
        <p:spPr>
          <a:xfrm>
            <a:off x="476131" y="5571839"/>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Crash reduction (ped/bike/veh)</a:t>
            </a:r>
            <a:endParaRPr lang="en-US" dirty="0"/>
          </a:p>
        </p:txBody>
      </p:sp>
      <p:sp>
        <p:nvSpPr>
          <p:cNvPr id="27" name="Object 26"/>
          <p:cNvSpPr/>
          <p:nvPr/>
        </p:nvSpPr>
        <p:spPr>
          <a:xfrm>
            <a:off x="6094476" y="5571839"/>
            <a:ext cx="5618345" cy="408365"/>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-150</a:t>
            </a:r>
            <a:endParaRPr lang="en-US" dirty="0"/>
          </a:p>
        </p:txBody>
      </p:sp>
      <p:sp>
        <p:nvSpPr>
          <p:cNvPr id="28" name="Object 27"/>
          <p:cNvSpPr/>
          <p:nvPr/>
        </p:nvSpPr>
        <p:spPr>
          <a:xfrm>
            <a:off x="11865183" y="6497898"/>
            <a:ext cx="133317" cy="237669"/>
          </a:xfrm>
          <a:prstGeom prst="rect">
            <a:avLst/>
          </a:prstGeom>
          <a:noFill/>
        </p:spPr>
      </p:sp>
      <p:sp>
        <p:nvSpPr>
          <p:cNvPr id="29" name="Object 28"/>
          <p:cNvSpPr/>
          <p:nvPr/>
        </p:nvSpPr>
        <p:spPr>
          <a:xfrm>
            <a:off x="-476131" y="6122945"/>
            <a:ext cx="12188952" cy="211283"/>
          </a:xfrm>
          <a:prstGeom prst="rect">
            <a:avLst/>
          </a:prstGeom>
          <a:noFill/>
        </p:spPr>
        <p:txBody>
          <a:bodyPr wrap="square" rtlCol="0" anchor="t" bIns="0" lIns="0" rIns="0" tIns="0"/>
          <a:lstStyle/>
          <a:p>
            <a:pPr algn="r">
              <a:lnSpc>
                <a:spcPts val="1664"/>
              </a:lnSpc>
              <a:buNone/>
            </a:pPr>
            <a:r>
              <a:rPr lang="en-US" sz="1200" spc="-24" kern="0" dirty="0" smtClean="0">
                <a:solidFill>
                  <a:srgbClr val="ffffff">
                    <a:alpha val="80000"/>
                  </a:srgbClr>
                </a:solidFill>
                <a:latin typeface="Inter" pitchFamily="34" charset="0"/>
                <a:ea typeface="Inter" pitchFamily="34" charset="-122"/>
                <a:cs typeface="Inter" pitchFamily="34" charset="-120"/>
              </a:rPr>
              <a:t>*Illustrative 10-year NPV analysis per USDOT guidance and existing studies on 15-Minute City interventions.</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15-Minute City Explorer</dc:title>
  <dc:subject>15-Minute City Explorer</dc:subject>
  <dc:creator>saket gurukar</dc:creator>
  <cp:lastModifiedBy>saket gurukar</cp:lastModifiedBy>
  <cp:revision>1</cp:revision>
  <dcterms:created xsi:type="dcterms:W3CDTF">2025-11-10T22:00:15.725Z</dcterms:created>
  <dcterms:modified xsi:type="dcterms:W3CDTF">2025-11-10T22:00:15.725Z</dcterms:modified>
</cp:coreProperties>
</file>